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90" r:id="rId6"/>
    <p:sldId id="291" r:id="rId7"/>
    <p:sldId id="295" r:id="rId8"/>
    <p:sldId id="285" r:id="rId9"/>
    <p:sldId id="288" r:id="rId10"/>
    <p:sldId id="292" r:id="rId11"/>
    <p:sldId id="284" r:id="rId12"/>
    <p:sldId id="277" r:id="rId13"/>
    <p:sldId id="274" r:id="rId14"/>
    <p:sldId id="293" r:id="rId15"/>
    <p:sldId id="278" r:id="rId16"/>
    <p:sldId id="297" r:id="rId17"/>
    <p:sldId id="280" r:id="rId18"/>
    <p:sldId id="279" r:id="rId19"/>
    <p:sldId id="281" r:id="rId20"/>
    <p:sldId id="289" r:id="rId21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2072F-B33C-BB4D-BF3A-493C73ED6336}" v="1406" dt="2023-10-23T10:48:48.006"/>
    <p1510:client id="{0FB50099-A906-F152-3BC6-EFD8138F642E}" v="3" dt="2023-10-23T08:50:12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27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E385-F816-B093-5DD4-9697D87B5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E3198-DB00-A23B-3F72-725640F1A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844E4-6170-0B8F-9330-E6DE39C1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6C227-DA46-1421-E8C5-3C20DBD3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D598-21F0-C2FC-5626-80DF9966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0" name="Picture 9" descr="A colorful dots on a white background&#10;&#10;Description automatically generated">
            <a:extLst>
              <a:ext uri="{FF2B5EF4-FFF2-40B4-BE49-F238E27FC236}">
                <a16:creationId xmlns:a16="http://schemas.microsoft.com/office/drawing/2014/main" id="{4E0D3676-9626-0F83-A665-594857CBE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8718" y="-53853"/>
            <a:ext cx="12671346" cy="71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DB22-FF4A-4F6D-39A2-CDCCA56E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32BB1-C7C9-3533-58B1-428C47E4D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578D3-9D24-FF55-57EF-7D5E46E25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6F6A2-7A0F-BD69-744C-1614C60E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8CF13-C7B4-36CA-3DD9-B225876D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6390F-30B9-D9B2-BAB5-6D8C1894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CC358-8327-1873-C51D-A8FA96E97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3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147D-BB97-B634-C219-DFE80944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662B4-31B9-0104-1BF2-3CEA2C64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CF92D-5D18-C252-6AB5-730089BE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F8023-DE3F-91D5-6009-EEB8504B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DD4C6-4B3E-9B7A-D383-4930D938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E72BF-48FE-8D29-6C0F-189E556176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0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F68AB-8F89-90E6-2010-E76056198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2B9DF-F9FC-FF06-8FA4-0C03321CC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B2C51-7EC9-C599-9E06-0157BAFA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5CC3C-7D07-3883-9971-1241574D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47E7-03D8-4254-DC56-DEA04623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DC166-CDAC-3253-042C-4F4DA724C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1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D2E7-B807-8AA4-1CE8-8DC5288B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45F5-7E14-7FCD-0BE2-275CF0312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1pPr>
            <a:lvl2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2pPr>
            <a:lvl3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3pPr>
            <a:lvl4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4pPr>
            <a:lvl5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43FF-173A-AE2C-0204-262539A3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930A9-2FF7-BCDD-9BC4-E9A2061C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7E804-A8EE-C29E-08C0-F9D171E6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6ACB7-F549-B2B9-E726-16F8B9564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21F-77E7-AA4D-2692-85F7D2FB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35C7-9D38-AEA9-415A-679C40D8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0AF3-B9DE-9777-C1BD-031F24A7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A6CB38-30BA-33E4-AC1B-024BCC555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D75D3DB-98F9-C3AE-E834-FAC900D8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60" y="3220173"/>
            <a:ext cx="6213090" cy="7626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F00B56D-3BC7-168F-E80E-73C34FE03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058" y="3982774"/>
            <a:ext cx="5060795" cy="1844675"/>
          </a:xfrm>
        </p:spPr>
        <p:txBody>
          <a:bodyPr/>
          <a:lstStyle>
            <a:lvl1pPr marL="0" indent="0">
              <a:buNone/>
              <a:defRPr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endParaRPr lang="en-LT" dirty="0"/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86931323-539A-D386-38FB-7387F34371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0617" y="1985554"/>
            <a:ext cx="7590212" cy="7537507"/>
          </a:xfrm>
          <a:prstGeom prst="ellipse">
            <a:avLst/>
          </a:prstGeo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2352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F9E3-152E-1EB9-461D-B69F2AED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60" y="3220173"/>
            <a:ext cx="6213090" cy="7626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2FEB7-0E98-C207-78C2-287DE030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8ACB6-CC37-A808-19C9-4556048C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5FD30-E2A1-DA75-F29D-33E335D0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AABC19-49E4-CE8A-43B2-76C2425D1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49E36E-1E93-BCF7-08E6-793D32E28C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073" y="-1301582"/>
            <a:ext cx="4110330" cy="4110330"/>
          </a:xfrm>
          <a:prstGeom prst="ellipse">
            <a:avLst/>
          </a:prstGeom>
        </p:spPr>
        <p:txBody>
          <a:bodyPr/>
          <a:lstStyle/>
          <a:p>
            <a:endParaRPr lang="en-LT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EBC014-A27E-E41C-6A59-2DC661B051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058" y="3982774"/>
            <a:ext cx="5060795" cy="1844675"/>
          </a:xfrm>
        </p:spPr>
        <p:txBody>
          <a:bodyPr/>
          <a:lstStyle>
            <a:lvl1pPr marL="0" indent="0">
              <a:buNone/>
              <a:defRPr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endParaRPr lang="en-LT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2A1DB65-EE0C-858A-9E78-87111D0B7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4491" y="1965029"/>
            <a:ext cx="7599612" cy="7597221"/>
          </a:xfrm>
          <a:prstGeom prst="ellipse">
            <a:avLst/>
          </a:prstGeo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2827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30BD-764B-6323-0864-ED96CC00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CFFDE-3695-8FA1-1CFE-97D18A99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E20DD-0BAC-8A64-AFCB-C7BA353D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DBB87-C5FF-1A5F-69AE-66D0B7AD2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16C29-97CE-4DB3-3313-ACF6D1A9A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F3248-5C2C-08C8-C20F-DB63A3B2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C8612-2AC2-48A2-439D-78F79A11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5FBE1-D346-8C92-7C4F-F7A4D29E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8E219B-7D6A-18BB-1C39-4EED187FD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9D45B-6926-1B5A-F3CE-C73DBBA9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F0CC7-3FEC-32C4-4B7B-8255069B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06BF7-84C6-6DEF-DF34-3D080D64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ADF99-E806-8FE9-1382-10CDB3F3C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9CD50E-A2BA-A1B6-A111-B38BBD9A1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1758" y="2599200"/>
            <a:ext cx="1040295" cy="664700"/>
          </a:xfrm>
        </p:spPr>
        <p:txBody>
          <a:bodyPr>
            <a:normAutofit/>
          </a:bodyPr>
          <a:lstStyle>
            <a:lvl2pPr marL="457200" indent="0" algn="ctr">
              <a:buNone/>
              <a:defRPr sz="4000">
                <a:latin typeface="Roboto Lt" pitchFamily="2" charset="0"/>
                <a:ea typeface="Roboto Lt" pitchFamily="2" charset="0"/>
              </a:defRPr>
            </a:lvl2pPr>
          </a:lstStyle>
          <a:p>
            <a:pPr lvl="1"/>
            <a:r>
              <a:rPr lang="en-LT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DE7FADE-3DD7-40AF-6273-A40E86738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4533" y="2599200"/>
            <a:ext cx="1130531" cy="664700"/>
          </a:xfrm>
        </p:spPr>
        <p:txBody>
          <a:bodyPr>
            <a:normAutofit/>
          </a:bodyPr>
          <a:lstStyle>
            <a:lvl2pPr marL="457200" indent="0">
              <a:buNone/>
              <a:defRPr sz="4000">
                <a:latin typeface="Roboto Lt" pitchFamily="2" charset="0"/>
                <a:ea typeface="Roboto Lt" pitchFamily="2" charset="0"/>
              </a:defRPr>
            </a:lvl2pPr>
          </a:lstStyle>
          <a:p>
            <a:pPr lvl="1"/>
            <a:r>
              <a:rPr lang="en-LT" dirty="0"/>
              <a:t>2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5AA1E32-BAC0-B4E6-CCE7-AB7E050B7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6286" y="2599200"/>
            <a:ext cx="847899" cy="664700"/>
          </a:xfrm>
        </p:spPr>
        <p:txBody>
          <a:bodyPr>
            <a:normAutofit/>
          </a:bodyPr>
          <a:lstStyle>
            <a:lvl2pPr marL="457200" indent="0">
              <a:buNone/>
              <a:defRPr sz="4000">
                <a:latin typeface="Roboto Lt" pitchFamily="2" charset="0"/>
                <a:ea typeface="Roboto Lt" pitchFamily="2" charset="0"/>
              </a:defRPr>
            </a:lvl2pPr>
          </a:lstStyle>
          <a:p>
            <a:pPr lvl="1"/>
            <a:r>
              <a:rPr lang="en-LT" dirty="0"/>
              <a:t>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AE47BD-FE26-6B01-B657-A0D4822C5F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263900"/>
            <a:ext cx="2046085" cy="17303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F06F3E7-DDBC-7958-52BA-5FF5711519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72957" y="3263900"/>
            <a:ext cx="2046085" cy="17303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DFDB45C-46CE-6B65-9825-F35ECE0C2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7715" y="3263900"/>
            <a:ext cx="2046085" cy="17303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E7D9157-6DA5-D31E-AC27-B444A569F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79500" y="1374907"/>
            <a:ext cx="10274300" cy="891943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63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1C63-087F-9C83-C1CC-27D8144C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365125"/>
            <a:ext cx="10115550" cy="1325563"/>
          </a:xfrm>
        </p:spPr>
        <p:txBody>
          <a:bodyPr/>
          <a:lstStyle>
            <a:lvl1pPr>
              <a:defRPr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C6154-CB62-D757-44E4-4907BF35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48C52-6F5B-0D79-7BDF-C329A981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CC990-D796-731A-75C4-E335A779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22DB4-23D7-0F40-7850-92D378785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52B931-DCB1-9DF9-B176-13383806EE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8250" y="1919289"/>
            <a:ext cx="2800350" cy="4241780"/>
          </a:xfrm>
          <a:prstGeom prst="roundRect">
            <a:avLst/>
          </a:prstGeom>
        </p:spPr>
        <p:txBody>
          <a:bodyPr/>
          <a:lstStyle/>
          <a:p>
            <a:endParaRPr lang="en-LT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3DB7F33A-C83E-0091-5459-C56D5F16C5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0524" y="1919289"/>
            <a:ext cx="2800350" cy="4241780"/>
          </a:xfrm>
          <a:prstGeom prst="roundRect">
            <a:avLst/>
          </a:prstGeom>
        </p:spPr>
        <p:txBody>
          <a:bodyPr/>
          <a:lstStyle/>
          <a:p>
            <a:endParaRPr lang="en-LT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3B5F5F7-2ABC-F743-4C5E-2FC48CCACB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7402" y="1919289"/>
            <a:ext cx="2800350" cy="4241780"/>
          </a:xfrm>
          <a:prstGeom prst="roundRect">
            <a:avLst/>
          </a:prstGeo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1638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1C63-087F-9C83-C1CC-27D8144C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C6154-CB62-D757-44E4-4907BF35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48C52-6F5B-0D79-7BDF-C329A981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CC990-D796-731A-75C4-E335A779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22DB4-23D7-0F40-7850-92D378785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53049D0-3D9D-23B3-9B59-FFF6F3B4277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02253"/>
            <a:ext cx="4895335" cy="3533603"/>
          </a:xfrm>
        </p:spPr>
        <p:txBody>
          <a:bodyPr/>
          <a:lstStyle/>
          <a:p>
            <a:endParaRPr lang="en-LT"/>
          </a:p>
        </p:txBody>
      </p:sp>
      <p:sp>
        <p:nvSpPr>
          <p:cNvPr id="10" name="Chart Placeholder 6">
            <a:extLst>
              <a:ext uri="{FF2B5EF4-FFF2-40B4-BE49-F238E27FC236}">
                <a16:creationId xmlns:a16="http://schemas.microsoft.com/office/drawing/2014/main" id="{5A080184-600C-6637-5933-A27DC780E42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60524" y="2102253"/>
            <a:ext cx="4895335" cy="3533603"/>
          </a:xfr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9905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B9BD-B1A4-9A8C-1947-577BF9DD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E7EF-1DA0-3E2C-FD07-A0C985BB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03305-CB05-4559-BC3B-01EA82D3B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E8F13-D862-7423-6CCB-6D1F01AD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718CF-F8BD-C8F5-770D-234B2622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530C9-41C2-5C42-9CA3-F9D7AB36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CC93-2E8F-74CB-2F73-CBA11C58A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DE42A-860E-19FA-D56D-B26D7B8F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40D15-C639-1814-43D7-1FC656E3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E465-E938-63FF-D7FB-35B176C8A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BD1F-AEFC-1947-9A06-3FCA250F8F77}" type="datetimeFigureOut">
              <a:rPr lang="en-LT" smtClean="0"/>
              <a:t>09/13/2024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7B4D6-6613-84D9-1F19-677FCBEE2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47DE6-CAA8-2AE3-9CE9-20A0F5B81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1326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kis.lt/naujienos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mukis.lt/karjeros-specialistams/stebesen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mailto:Vitalija.pauriene@linesa.lt" TargetMode="External"/><Relationship Id="rId4" Type="http://schemas.openxmlformats.org/officeDocument/2006/relationships/hyperlink" Target="mailto:evelina.kriauzaite@linesa.l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ukis.lt/users/register/type.parent" TargetMode="External"/><Relationship Id="rId3" Type="http://schemas.openxmlformats.org/officeDocument/2006/relationships/hyperlink" Target="https://mukis.lt/apie-sistema" TargetMode="External"/><Relationship Id="rId7" Type="http://schemas.openxmlformats.org/officeDocument/2006/relationships/hyperlink" Target="https://mukis.lt/users/educators?page=2" TargetMode="External"/><Relationship Id="rId2" Type="http://schemas.openxmlformats.org/officeDocument/2006/relationships/hyperlink" Target="https://mukis.lt/karjeros-specialistams/teisiniai-dokumentai%2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ukis.lt/aktuali-informacija/karjeros-specialistui" TargetMode="External"/><Relationship Id="rId5" Type="http://schemas.openxmlformats.org/officeDocument/2006/relationships/hyperlink" Target="mailto:admin@mukis.lt" TargetMode="External"/><Relationship Id="rId4" Type="http://schemas.openxmlformats.org/officeDocument/2006/relationships/hyperlink" Target="https://mukis.lt/users/register/type.educator" TargetMode="External"/><Relationship Id="rId9" Type="http://schemas.openxmlformats.org/officeDocument/2006/relationships/hyperlink" Target="https://mukis.lt/bendra-informacija/duk-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mukis.lt/kaip-uzsiregistruoti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mukis.lt/users/regist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ukis.lt/" TargetMode="External"/><Relationship Id="rId5" Type="http://schemas.openxmlformats.org/officeDocument/2006/relationships/hyperlink" Target="http://www.karjerosspecialistas.lt/" TargetMode="External"/><Relationship Id="rId4" Type="http://schemas.openxmlformats.org/officeDocument/2006/relationships/hyperlink" Target="mailto:admin@mukis.l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info@mukis.l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mukis.lt/karjeros-specialistams/karjer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ople/MUKIS/61556135182305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www.linkedin.com/company/muki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info@mukis.l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ukis.lt/uploads/documents/files/Metodin%C4%97s%20rekomendacijos%20karjeros%20specialistams/0902_mukio%20ilgoji%20atmintine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ukis.lt/naujieno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ukis.lt/renginiai-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ukis.lt/naujieno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ukis.lt/renginiai-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kis.lt/naujienos" TargetMode="External"/><Relationship Id="rId2" Type="http://schemas.openxmlformats.org/officeDocument/2006/relationships/hyperlink" Target="https://mukis.lt/nacionaline-profesinio-veiklinimo-iniciatyva-sok-i-tevu-klump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hyperlink" Target="mailto:indra.gasianceviene@linesa.l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ukis.lt/naujieno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ukis.lt/renginiai-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asa.krasauskiene@linesa.lt" TargetMode="External"/><Relationship Id="rId2" Type="http://schemas.openxmlformats.org/officeDocument/2006/relationships/hyperlink" Target="https://mukis.lt/karjeros-specialistams/kvalifikacijos-tobulinimas/ilgalaikes-kvalifikacijos-tobulinimo-programo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colorful dots&#10;&#10;Description automatically generated">
            <a:extLst>
              <a:ext uri="{FF2B5EF4-FFF2-40B4-BE49-F238E27FC236}">
                <a16:creationId xmlns:a16="http://schemas.microsoft.com/office/drawing/2014/main" id="{04C53552-B9ED-8494-1345-A91C01E1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094" y="3138163"/>
            <a:ext cx="5867508" cy="58675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20F5DB-D59A-ABA1-F91A-AD82F9380234}"/>
              </a:ext>
            </a:extLst>
          </p:cNvPr>
          <p:cNvSpPr txBox="1"/>
          <p:nvPr/>
        </p:nvSpPr>
        <p:spPr>
          <a:xfrm>
            <a:off x="455754" y="2598853"/>
            <a:ext cx="9134168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Profesinis orientavimas mokyklose: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lt-LT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lt-LT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2024-2025 m. m. aktualijos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lt-LT" sz="2800" b="1" dirty="0">
              <a:solidFill>
                <a:schemeClr val="accent1">
                  <a:lumMod val="75000"/>
                </a:schemeClr>
              </a:solidFill>
              <a:latin typeface="Roboto Th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72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768479" y="4576847"/>
            <a:ext cx="6723768" cy="22811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Stebėsenos rezultatai už 2022-2023 m. m.: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Bendroji a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taskaita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lt-L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paviešint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rugsėjo mėn. MUKIS 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Stebėsenos“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https://mukis.lt/karjeros-specialistams/stebesena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ir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naujienų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https://mukis.lt/naujienos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puslapiuose bei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asmeninėse paskyrose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t-L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Duomenų rinkimas už 2023-2024 m. m.: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Duomenys bus renkami įprastu laiku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spalio-sausio mėn</a:t>
            </a:r>
            <a:r>
              <a:rPr lang="lt-LT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Pagrindinė naujovė – ruošiantis stebėsenos mechanizmo atnaujinimui, duomenų surinkimui atsisakoma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UKSIS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jį pakeičia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Bendrojo ugdymo mokykloms ir profesinio mokymo įstaigoms skirtos anketos su rodikliais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spalio mėn.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patalpintos asmeninėse paskyrose.    </a:t>
            </a:r>
            <a:r>
              <a:rPr lang="lt-LT" sz="16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lt-LT" sz="16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Konsultacijos stebėsenos klausimais: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evelina.kriauzaite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@linesa.lt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vitalija.pauriene@linesa.lt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6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240" y="668158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lt-LT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Stebėsena</a:t>
            </a:r>
            <a:br>
              <a:rPr lang="lt-LT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5920901" y="5322965"/>
            <a:ext cx="5752289" cy="10096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ree Macbook Pro on White Wooden Table Stock Photo">
            <a:extLst>
              <a:ext uri="{FF2B5EF4-FFF2-40B4-BE49-F238E27FC236}">
                <a16:creationId xmlns:a16="http://schemas.microsoft.com/office/drawing/2014/main" id="{3FCCE812-58E0-FF65-BD71-122DC12EE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247" y="2008791"/>
            <a:ext cx="2472421" cy="37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varbu,šauktukas,ženklas,dėmesio,įspėjimas - nemokamos nuotraukos.  Mediakatalogas.lt">
            <a:extLst>
              <a:ext uri="{FF2B5EF4-FFF2-40B4-BE49-F238E27FC236}">
                <a16:creationId xmlns:a16="http://schemas.microsoft.com/office/drawing/2014/main" id="{E4EEE43B-64CF-4604-2281-DBECE410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1" y="3876473"/>
            <a:ext cx="812868" cy="9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0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2602-0CE6-C072-3928-678CA697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12" y="426046"/>
            <a:ext cx="10115550" cy="1123207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chemeClr val="accent2"/>
                </a:solidFill>
              </a:rPr>
              <a:t>MUKIS naudotojo ABC</a:t>
            </a:r>
            <a:endParaRPr lang="lt-LT" sz="2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46DE6-CD08-A486-59B7-603CEBC9322D}"/>
              </a:ext>
            </a:extLst>
          </p:cNvPr>
          <p:cNvSpPr txBox="1"/>
          <p:nvPr/>
        </p:nvSpPr>
        <p:spPr>
          <a:xfrm>
            <a:off x="1129912" y="1677188"/>
            <a:ext cx="96567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t-LT" sz="2400" u="sng" dirty="0">
                <a:latin typeface="Arial" panose="020B0604020202020204" pitchFamily="34" charset="0"/>
                <a:cs typeface="Arial" panose="020B0604020202020204" pitchFamily="34" charset="0"/>
              </a:rPr>
              <a:t>Atsakykite į klausimus: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Ar susipažinau su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sistema?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https://mukis.lt/karjeros-specialistams/teisiniai-dokumentai /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; 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https://mukis.lt/apie-sistema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Ar turiu paskyrą?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https://mukis.lt/users/register/type.educator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(el. p. 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admin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mukis.lt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Ar jau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prad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ėjau tyrinėti paskyrą, atskiras jos dalis ir teikiu grįžtamąjį ryšį? 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Grįžtamasis ryšys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https://mukis.lt/aktuali-informacija/karjeros-specialistui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radau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savo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kolegą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(-as)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MUKYJE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jiems parašiau žinutę?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https://mukis.lt/users/educators?page=2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(Mano puslapis / Karjeros specialistai)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Ar esu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draugu socialiniuose tinkluose?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Ar mano mokiniai registruojasi į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MUKĮ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Išsiųskite tėvams/mokiniams kvietimus registruotis (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https://mukis.lt/users/register/type.parent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), daugiau informacijos apie mokinių iki 14 m. registraciją rasite čia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https://mukis.lt/bendra-informacija/duk-1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(Tėvų registracija/Mokinių registracija).</a:t>
            </a:r>
          </a:p>
          <a:p>
            <a:endParaRPr lang="lt-LT" sz="12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243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089864" y="2049972"/>
            <a:ext cx="4858631" cy="4230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lt-LT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registracija: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t-LT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https://mukis.lt/users/register</a:t>
            </a:r>
            <a:r>
              <a:rPr lang="lt-LT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lt-LT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registracijos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instrukcija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karjeros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specialistams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mokiniams ir tėvams: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https://mukis.lt/kaip-uzsiregistruoti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Technin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pagalba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naudotojams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admin@mukis.lt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www.karjerosspecialistas.lt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uždaroma nuo spalio 1 d., visa aktuali informacija perkeliama į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www.mukis.lt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22" y="1513957"/>
            <a:ext cx="4893916" cy="399092"/>
          </a:xfrm>
        </p:spPr>
        <p:txBody>
          <a:bodyPr>
            <a:normAutofit fontScale="90000"/>
          </a:bodyPr>
          <a:lstStyle/>
          <a:p>
            <a:r>
              <a:rPr lang="lt-LT" sz="3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 turinys</a:t>
            </a:r>
            <a:br>
              <a:rPr lang="lt-LT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Asmeninė paskyra</a:t>
            </a:r>
            <a:br>
              <a:rPr lang="lt-L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7CBA1-E862-6A8D-E10D-4FA089798DA3}"/>
              </a:ext>
            </a:extLst>
          </p:cNvPr>
          <p:cNvSpPr txBox="1">
            <a:spLocks/>
          </p:cNvSpPr>
          <p:nvPr/>
        </p:nvSpPr>
        <p:spPr>
          <a:xfrm>
            <a:off x="4775824" y="2816375"/>
            <a:ext cx="6449438" cy="1743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lt-LT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5920901" y="5322965"/>
            <a:ext cx="5752289" cy="10096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5F7869-CF10-F3CB-4600-2932A1A19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858137"/>
            <a:ext cx="4899943" cy="3658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772691-825E-4AA1-0E88-A93E6EA087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7589" y="3018844"/>
            <a:ext cx="2553731" cy="31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2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C885-B70A-7621-B677-DA71A953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260" y="286466"/>
            <a:ext cx="10115550" cy="1325563"/>
          </a:xfrm>
        </p:spPr>
        <p:txBody>
          <a:bodyPr/>
          <a:lstStyle/>
          <a:p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Tyrinėkite MUKĮ kartu su mokiniais</a:t>
            </a:r>
            <a:endParaRPr lang="en-US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85C3E19-EC72-7899-A195-4FF2C8BD84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-201" t="5265" r="8211" b="5179"/>
          <a:stretch/>
        </p:blipFill>
        <p:spPr>
          <a:xfrm>
            <a:off x="970040" y="1501832"/>
            <a:ext cx="2697287" cy="444140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4FCA54-0093-3099-1C62-6087E26E7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50" y="2236430"/>
            <a:ext cx="5020127" cy="3084600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7F743A3-2201-9667-622E-6A85A6837E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483" r="1483"/>
          <a:stretch/>
        </p:blipFill>
        <p:spPr>
          <a:xfrm>
            <a:off x="9072175" y="2236429"/>
            <a:ext cx="1978601" cy="2997051"/>
          </a:xfrm>
        </p:spPr>
      </p:pic>
    </p:spTree>
    <p:extLst>
      <p:ext uri="{BB962C8B-B14F-4D97-AF65-F5344CB8AC3E}">
        <p14:creationId xmlns:p14="http://schemas.microsoft.com/office/powerpoint/2010/main" val="32557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527242" y="6206232"/>
            <a:ext cx="9698019" cy="4970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Bendradarbiaujame su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aktyviausiais ir iniciatyviausiais 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karjeros specialistais: kviečiame į LINEŠA renginius, viešiname sėkmės istorijas, dalyvaujame Jūsų organizuojamuose renginiuose. Norėdami pasidalyti gerąja patirtimi rašykite </a:t>
            </a:r>
            <a:r>
              <a:rPr lang="lt-LT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@mukis.lt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66" y="487644"/>
            <a:ext cx="10515600" cy="1009651"/>
          </a:xfrm>
        </p:spPr>
        <p:txBody>
          <a:bodyPr>
            <a:noAutofit/>
          </a:bodyPr>
          <a:lstStyle/>
          <a:p>
            <a:b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Geroji darbo patirtis</a:t>
            </a:r>
            <a:br>
              <a:rPr lang="lt-LT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7CBA1-E862-6A8D-E10D-4FA089798DA3}"/>
              </a:ext>
            </a:extLst>
          </p:cNvPr>
          <p:cNvSpPr txBox="1">
            <a:spLocks/>
          </p:cNvSpPr>
          <p:nvPr/>
        </p:nvSpPr>
        <p:spPr>
          <a:xfrm>
            <a:off x="4775824" y="2816375"/>
            <a:ext cx="6449438" cy="1743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lt-LT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varbu,šauktukas,ženklas,dėmesio,įspėjimas - nemokamos nuotraukos.  Mediakatalogas.lt">
            <a:extLst>
              <a:ext uri="{FF2B5EF4-FFF2-40B4-BE49-F238E27FC236}">
                <a16:creationId xmlns:a16="http://schemas.microsoft.com/office/drawing/2014/main" id="{5976DE66-79E7-16C3-069E-972C751D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0" y="5528655"/>
            <a:ext cx="941453" cy="107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05D63E-171B-3AF2-4A81-E9B28F65D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732" y="1475352"/>
            <a:ext cx="6622536" cy="37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0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478604" y="5663320"/>
            <a:ext cx="9902758" cy="8923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/>
            <a:r>
              <a:rPr lang="lt-LT" dirty="0"/>
              <a:t>...</a:t>
            </a:r>
          </a:p>
          <a:p>
            <a:pPr algn="ctr"/>
            <a:r>
              <a:rPr lang="lt-LT" dirty="0"/>
              <a:t>...</a:t>
            </a: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just"/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Darbo pasiūlymai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nuolat</a:t>
            </a:r>
            <a:r>
              <a:rPr lang="lt-LT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talpinami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puslapyje „Karjera“ (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https://mukis.lt/karjeros-specialistams/karjera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65" y="603745"/>
            <a:ext cx="10515600" cy="1009651"/>
          </a:xfrm>
        </p:spPr>
        <p:txBody>
          <a:bodyPr>
            <a:noAutofit/>
          </a:bodyPr>
          <a:lstStyle/>
          <a:p>
            <a:b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Darbo pasiūlymai karjeros specialistams </a:t>
            </a:r>
            <a:b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7CBA1-E862-6A8D-E10D-4FA089798DA3}"/>
              </a:ext>
            </a:extLst>
          </p:cNvPr>
          <p:cNvSpPr txBox="1">
            <a:spLocks/>
          </p:cNvSpPr>
          <p:nvPr/>
        </p:nvSpPr>
        <p:spPr>
          <a:xfrm>
            <a:off x="4775824" y="2816375"/>
            <a:ext cx="6449438" cy="1743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lt-LT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3472775" y="5440258"/>
            <a:ext cx="8200416" cy="89235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varbu,šauktukas,ženklas,dėmesio,įspėjimas - nemokamos nuotraukos.  Mediakatalogas.lt">
            <a:extLst>
              <a:ext uri="{FF2B5EF4-FFF2-40B4-BE49-F238E27FC236}">
                <a16:creationId xmlns:a16="http://schemas.microsoft.com/office/drawing/2014/main" id="{7F540987-38C9-9A79-59EB-ADE8B92A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1" y="5440258"/>
            <a:ext cx="941453" cy="107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8278B-A16A-4627-8054-2EA79CA9C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26" y="1480520"/>
            <a:ext cx="7750482" cy="3256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1A053D-A867-52B9-F896-1303D95B1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6" y="2334736"/>
            <a:ext cx="4542468" cy="31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415" y="506871"/>
            <a:ext cx="10515600" cy="1009651"/>
          </a:xfrm>
        </p:spPr>
        <p:txBody>
          <a:bodyPr>
            <a:noAutofit/>
          </a:bodyPr>
          <a:lstStyle/>
          <a:p>
            <a:b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Socialiniai tinklai </a:t>
            </a:r>
            <a:br>
              <a:rPr lang="lt-LT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7CBA1-E862-6A8D-E10D-4FA089798DA3}"/>
              </a:ext>
            </a:extLst>
          </p:cNvPr>
          <p:cNvSpPr txBox="1">
            <a:spLocks/>
          </p:cNvSpPr>
          <p:nvPr/>
        </p:nvSpPr>
        <p:spPr>
          <a:xfrm>
            <a:off x="4743167" y="2805489"/>
            <a:ext cx="6449438" cy="1743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lt-LT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5920901" y="5322965"/>
            <a:ext cx="5752289" cy="10096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B7E17-6306-17F1-6C10-8D421290A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86" y="2643504"/>
            <a:ext cx="3618234" cy="27358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E2FD1F1-D31C-FD26-145C-DE87F979DF5D}"/>
              </a:ext>
            </a:extLst>
          </p:cNvPr>
          <p:cNvSpPr txBox="1">
            <a:spLocks/>
          </p:cNvSpPr>
          <p:nvPr/>
        </p:nvSpPr>
        <p:spPr>
          <a:xfrm>
            <a:off x="1619717" y="2150894"/>
            <a:ext cx="3997203" cy="523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algn="ctr"/>
            <a:r>
              <a:rPr lang="lt-LT" sz="8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</a:t>
            </a:r>
            <a:endParaRPr lang="lt-LT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lt-LT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5A5251-3632-93C7-DD45-58300A65E0FE}"/>
              </a:ext>
            </a:extLst>
          </p:cNvPr>
          <p:cNvSpPr txBox="1">
            <a:spLocks/>
          </p:cNvSpPr>
          <p:nvPr/>
        </p:nvSpPr>
        <p:spPr>
          <a:xfrm>
            <a:off x="6415390" y="1785597"/>
            <a:ext cx="3997203" cy="587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LinkedIn</a:t>
            </a:r>
            <a:r>
              <a:rPr lang="lt-LT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endParaRPr lang="lt-LT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95A8F-BCCF-FF2E-5E80-7D5135ACAE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31" t="9524" r="35255" b="4083"/>
          <a:stretch/>
        </p:blipFill>
        <p:spPr>
          <a:xfrm>
            <a:off x="6490672" y="2150894"/>
            <a:ext cx="3592121" cy="37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1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C444-A67C-116A-04B1-29B6EA56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586"/>
            <a:ext cx="10515600" cy="1009651"/>
          </a:xfrm>
        </p:spPr>
        <p:txBody>
          <a:bodyPr/>
          <a:lstStyle/>
          <a:p>
            <a:pPr algn="ctr"/>
            <a:r>
              <a:rPr lang="lt-LT" b="1" dirty="0">
                <a:solidFill>
                  <a:schemeClr val="accent2"/>
                </a:solidFill>
              </a:rPr>
              <a:t>Bendraukime ir bendradarbiaukime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72BD-855F-E6D7-A470-3772D54DD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08" y="2308732"/>
            <a:ext cx="7694579" cy="22405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Lietuvos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neformaliojo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vietimo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agent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ū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(LINEŠA)</a:t>
            </a:r>
          </a:p>
          <a:p>
            <a:pPr marL="0" indent="0" algn="ctr">
              <a:buNone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Ugdymo karjerai skyrius</a:t>
            </a:r>
          </a:p>
          <a:p>
            <a:pPr marL="0" indent="0" algn="ctr">
              <a:buNone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Žirmūnų 1B, Vilnius</a:t>
            </a:r>
          </a:p>
          <a:p>
            <a:pPr marL="0" indent="0" algn="ctr">
              <a:buNone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t-LT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@mukis.lt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+370 607 678 83 </a:t>
            </a: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0F17D-629E-4229-AD13-3F77FBCE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5" y="4951685"/>
            <a:ext cx="10783805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9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362388" y="5221647"/>
            <a:ext cx="5821508" cy="921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>
              <a:spcBef>
                <a:spcPts val="600"/>
              </a:spcBef>
            </a:pP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Leidinyje rasite: 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Informaciją apie profesinio orientavimo sistemą Lietuvoje;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Karjeros specialistų pagrindinių funkcijų aprašus ir kvalifikacijos reikalavimus;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Rekomendacijas, kaip efektyviai naudoti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platformą kasdienėje veikloje;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Nuorodas į naudingus išteklius ir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specialistų kontaktus;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Praktinius įrankius (profesinio </a:t>
            </a:r>
            <a:r>
              <a:rPr lang="lt-L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schemą, refleksijos klausimus ir kt.).  </a:t>
            </a:r>
          </a:p>
          <a:p>
            <a:endParaRPr lang="lt-L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Atmintinę rasite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Metodinių rekomendacijų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puslapyje ir savo asmeninėse paskyrose. </a:t>
            </a:r>
          </a:p>
          <a:p>
            <a:endParaRPr lang="lt-LT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02" y="714855"/>
            <a:ext cx="6449438" cy="7266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Atmintinė karjeros specialistei (-ui)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5920901" y="5322965"/>
            <a:ext cx="5752289" cy="10096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26FF5-7B22-A1BC-34AA-87256BB6D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896" y="2068547"/>
            <a:ext cx="3759243" cy="3759243"/>
          </a:xfrm>
          <a:prstGeom prst="rect">
            <a:avLst/>
          </a:prstGeom>
        </p:spPr>
      </p:pic>
      <p:pic>
        <p:nvPicPr>
          <p:cNvPr id="7" name="Picture 2" descr="Svarbu,šauktukas,ženklas,dėmesio,įspėjimas - nemokamos nuotraukos.  Mediakatalogas.lt">
            <a:extLst>
              <a:ext uri="{FF2B5EF4-FFF2-40B4-BE49-F238E27FC236}">
                <a16:creationId xmlns:a16="http://schemas.microsoft.com/office/drawing/2014/main" id="{B4CBCDF9-50AF-0290-AC6B-969646B2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7" y="5133494"/>
            <a:ext cx="883445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4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F2AD19A-CF53-3C78-6DB2-8370DDC71C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933" r="12933"/>
          <a:stretch/>
        </p:blipFill>
        <p:spPr>
          <a:xfrm>
            <a:off x="7651547" y="2747670"/>
            <a:ext cx="4110330" cy="4110330"/>
          </a:xfr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3353604-3410-D816-5BF1-1144F72DAD4B}"/>
              </a:ext>
            </a:extLst>
          </p:cNvPr>
          <p:cNvSpPr txBox="1">
            <a:spLocks/>
          </p:cNvSpPr>
          <p:nvPr/>
        </p:nvSpPr>
        <p:spPr>
          <a:xfrm>
            <a:off x="4362866" y="672747"/>
            <a:ext cx="5060795" cy="216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E9BAA2-91D5-3B38-1E06-B8DF2223BF76}"/>
              </a:ext>
            </a:extLst>
          </p:cNvPr>
          <p:cNvSpPr txBox="1">
            <a:spLocks/>
          </p:cNvSpPr>
          <p:nvPr/>
        </p:nvSpPr>
        <p:spPr>
          <a:xfrm>
            <a:off x="430123" y="2684681"/>
            <a:ext cx="5060795" cy="216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6D8856-5957-C986-451D-13821C193FD6}"/>
              </a:ext>
            </a:extLst>
          </p:cNvPr>
          <p:cNvSpPr/>
          <p:nvPr/>
        </p:nvSpPr>
        <p:spPr>
          <a:xfrm>
            <a:off x="275781" y="0"/>
            <a:ext cx="6701084" cy="31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54303-DFE9-AC11-F0FE-81658C70360B}"/>
              </a:ext>
            </a:extLst>
          </p:cNvPr>
          <p:cNvSpPr txBox="1"/>
          <p:nvPr/>
        </p:nvSpPr>
        <p:spPr>
          <a:xfrm>
            <a:off x="649108" y="655997"/>
            <a:ext cx="637130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lt-LT" sz="29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Nuotoliniai informaciniai renginiai </a:t>
            </a:r>
            <a:endParaRPr lang="lt-LT" sz="2900" dirty="0">
              <a:solidFill>
                <a:schemeClr val="accent2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85CC7C1-DAAD-DA78-4736-496F0E07A908}"/>
              </a:ext>
            </a:extLst>
          </p:cNvPr>
          <p:cNvSpPr txBox="1">
            <a:spLocks/>
          </p:cNvSpPr>
          <p:nvPr/>
        </p:nvSpPr>
        <p:spPr>
          <a:xfrm>
            <a:off x="649108" y="2283431"/>
            <a:ext cx="5954430" cy="2011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 IR KUR?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Visus mokslo metus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(LINEŠA UKS, Vilnius)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Nuotolinė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SKIRTA?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Karjeros specialistams, mokiniams ir jų tėvams (globėjams)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Aktualios tikslinėms grupėms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 IEŠKOTI INFORMACIJOS?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sz="18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MUKIS</a:t>
            </a:r>
            <a:r>
              <a:rPr lang="lt-LT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naujienų 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https://mukis.lt/naujienos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ir </a:t>
            </a:r>
            <a:r>
              <a:rPr lang="lt-L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renginių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https://mukis.lt/renginiai-1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skiltyse.</a:t>
            </a:r>
            <a:endParaRPr lang="lt-LT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2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E9BAA2-91D5-3B38-1E06-B8DF2223BF76}"/>
              </a:ext>
            </a:extLst>
          </p:cNvPr>
          <p:cNvSpPr txBox="1">
            <a:spLocks/>
          </p:cNvSpPr>
          <p:nvPr/>
        </p:nvSpPr>
        <p:spPr>
          <a:xfrm>
            <a:off x="430123" y="2684681"/>
            <a:ext cx="5060795" cy="216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85CC7C1-DAAD-DA78-4736-496F0E07A908}"/>
              </a:ext>
            </a:extLst>
          </p:cNvPr>
          <p:cNvSpPr txBox="1">
            <a:spLocks/>
          </p:cNvSpPr>
          <p:nvPr/>
        </p:nvSpPr>
        <p:spPr>
          <a:xfrm>
            <a:off x="430123" y="526881"/>
            <a:ext cx="11437412" cy="6410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Artimiausių nuotolinių informacinių renginių grafikas: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11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800" b="1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b="1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Darbas su MUKIS sistema: klausimai-atsakymai </a:t>
            </a:r>
            <a:endParaRPr lang="lt-LT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1-12 kl. karjeros specialistai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m. rugsėjo 16 d., 14.30 val. </a:t>
            </a:r>
            <a:r>
              <a:rPr lang="lt-L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(bus daugiau datų)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8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1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Savanorystė</a:t>
            </a:r>
            <a:r>
              <a:rPr lang="lt-LT" sz="16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mokinių savęs pažinimui ir gebėjimų išbandymui</a:t>
            </a:r>
            <a:endParaRPr lang="lt-LT" sz="16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(karjeros specialistai, dirbantys su 8-11 kl. mokiniais)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 m. rugsėjo 23 d., 14.30 val.</a:t>
            </a:r>
            <a:r>
              <a:rPr lang="lt-LT" sz="16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lt-LT" sz="8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Projekto „Jungtys“ veiklos jaunimui – ką verta žinoti?</a:t>
            </a:r>
            <a:endParaRPr lang="lt-LT" sz="16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7-12 kl. mokiniai, jų tėvai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 m. rugsėjo 26 d., 16 val.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lt-LT" sz="8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b="1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Kokio darbuotojo reikia šiandieninei darbo rinkai?</a:t>
            </a:r>
            <a:endParaRPr lang="lt-LT" sz="16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karjeros specialistai, dirbantys su 8-12 kl. mokiniais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m. spalio 1 d., 14.30 val.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8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b="1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Rekomendacijų stojantiems į užsienio universitetus rašymo dirbtuvės</a:t>
            </a:r>
            <a:endParaRPr lang="lt-LT" sz="16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Mokymai mokytojai, karjeros specialistai, dirbantys su 8-12 kl. mokiniais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m. spalio 3 d., 14.30–16.30 val.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800" b="1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Mokiniai renkasi studijas užsienyje. Ką verta žinoti karjeros specialistui?</a:t>
            </a:r>
            <a:endParaRPr lang="lt-LT" sz="16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karjeros specialistai, dirbantys su 9–11 kl. mokiniais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 m. spalio 16 d., 14.30 val. 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een girl taking a virtual class">
            <a:extLst>
              <a:ext uri="{FF2B5EF4-FFF2-40B4-BE49-F238E27FC236}">
                <a16:creationId xmlns:a16="http://schemas.microsoft.com/office/drawing/2014/main" id="{C1B29E93-2CD5-B56B-FCE5-E25E647A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144" y="2448026"/>
            <a:ext cx="4041301" cy="22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6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E9ACE8-74C1-AC8E-B3FB-A2E3B56F0E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2239" r="12239"/>
          <a:stretch>
            <a:fillRect/>
          </a:stretch>
        </p:blipFill>
        <p:spPr>
          <a:xfrm>
            <a:off x="7705898" y="2305455"/>
            <a:ext cx="4486102" cy="445495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A2772-A70D-C160-CE25-2AF92273ABC1}"/>
              </a:ext>
            </a:extLst>
          </p:cNvPr>
          <p:cNvSpPr/>
          <p:nvPr/>
        </p:nvSpPr>
        <p:spPr>
          <a:xfrm>
            <a:off x="0" y="0"/>
            <a:ext cx="6174658" cy="2467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26F39-AED2-FCB0-3B35-547B9577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72" y="568623"/>
            <a:ext cx="7658064" cy="762601"/>
          </a:xfrm>
        </p:spPr>
        <p:txBody>
          <a:bodyPr>
            <a:noAutofit/>
          </a:bodyPr>
          <a:lstStyle/>
          <a:p>
            <a:b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Mokymai regionuose</a:t>
            </a:r>
            <a:endParaRPr lang="lt-LT" sz="28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7692-A0F7-761B-4BA5-74F04318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" y="1760735"/>
            <a:ext cx="5785786" cy="47621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 IR KUR?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11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(Vilniaus savivaldybė),    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15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(Klaipėdos PPT),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17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(Panevėžio RKC),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22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(Alytaus RKC),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29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(Tauragės RKC)   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Kontaktinė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SKIRTA?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Karjeros specialistams  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Profesinis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veiklinimas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: organizavimas ir konsultavimo metodai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PROGRAMOJE: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LINEŠA UKS, savivaldybių, Regioninių karjeros centrų „Karjeras“ atstovų ir karjeros psichologės (-o) pranešimai</a:t>
            </a:r>
            <a:r>
              <a:rPr lang="lt-LT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profesinio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regionuose ir mokinių profesinio konsultavimo temomis, praktinis darbas grupėse   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 IEŠKOTI INFORMACIJOS? </a:t>
            </a:r>
            <a:r>
              <a:rPr lang="lt-LT" sz="18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MUKIS</a:t>
            </a:r>
            <a:r>
              <a:rPr lang="lt-L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naujienų 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https://mukis.lt/naujienos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ir </a:t>
            </a:r>
            <a:r>
              <a:rPr lang="lt-L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renginių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https://mukis.lt/renginiai-1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puslapiuose </a:t>
            </a:r>
            <a:endParaRPr lang="lt-LT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5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48F3844-6A8E-0E69-DBE7-14C6EA70FCF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3190" r="3190"/>
          <a:stretch>
            <a:fillRect/>
          </a:stretch>
        </p:blipFill>
        <p:spPr>
          <a:xfrm>
            <a:off x="7692477" y="2412460"/>
            <a:ext cx="4373064" cy="434269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68FAAB-35E4-ACA3-A3EA-4C34110FB2CB}"/>
              </a:ext>
            </a:extLst>
          </p:cNvPr>
          <p:cNvSpPr/>
          <p:nvPr/>
        </p:nvSpPr>
        <p:spPr>
          <a:xfrm>
            <a:off x="0" y="-23783"/>
            <a:ext cx="6701084" cy="31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F73AD-B543-0EAC-D23A-09570C67FB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894" y="2342162"/>
            <a:ext cx="5914565" cy="27584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 ir KUR?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25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(Vilnius) 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Kontaktinė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lt-LT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Iniciatyvos 10-mečio pasiekimai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SKIRTA?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Karjeros specialistams, mokiniams ir jų tėvams (globėjams), iniciatyvą palaikantiems partneriams ir verslo atstovams 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PROGRAMOJE: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Iniciatyvos pristatymas, aktyviausių ir iniciatyviausių dalyvių apdovanojimai, malonios staigmenos ir tinklaveika.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EDAD5-2AA9-C38E-6402-89E83316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03" y="937850"/>
            <a:ext cx="7093573" cy="762601"/>
          </a:xfrm>
        </p:spPr>
        <p:txBody>
          <a:bodyPr>
            <a:no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Profesinio </a:t>
            </a:r>
            <a:r>
              <a:rPr lang="lt-LT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iniciatyvos šventė</a:t>
            </a:r>
            <a:b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„Šok į tėvų klumpes 10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07775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296681" y="3122687"/>
            <a:ext cx="6618051" cy="36381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/>
            <a:endParaRPr lang="lt-LT" dirty="0"/>
          </a:p>
          <a:p>
            <a:endParaRPr lang="lt-LT" dirty="0"/>
          </a:p>
          <a:p>
            <a:endParaRPr lang="lt-L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„Šok į tėvų klumpes 2024“: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Bendroji ataskaita bus paviešinta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rugsėjo mėn. MUKIS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„Profesinio </a:t>
            </a:r>
            <a:r>
              <a:rPr lang="lt-L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(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https://mukis.lt/nacionaline-profesinio-veiklinimo-iniciatyva-sok-i-tevu-klumpes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ir naujienų (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https://mukis.lt/naujienos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puslapiuose. </a:t>
            </a:r>
          </a:p>
          <a:p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„Šok į tėvų klumpes 2025“: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organizuojama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m. balandžio-birželio mėn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t-LT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Konsultacijos profesinio </a:t>
            </a:r>
            <a:r>
              <a:rPr lang="lt-L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klausimais: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lt-LT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ndra.gasianceviene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@linesa.lt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t-LT" dirty="0">
              <a:solidFill>
                <a:schemeClr val="tx1"/>
              </a:solidFill>
            </a:endParaRP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r>
              <a:rPr lang="lt-LT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590" y="860059"/>
            <a:ext cx="10515600" cy="672240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Profesinio </a:t>
            </a:r>
            <a:r>
              <a:rPr lang="lt-LT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iniciatyva</a:t>
            </a:r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Kas </a:t>
            </a:r>
            <a:r>
              <a:rPr lang="en-US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toliau</a:t>
            </a:r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5920901" y="5322965"/>
            <a:ext cx="5752289" cy="10096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8F6650-DC10-6677-17DF-19F5351E071D}"/>
              </a:ext>
            </a:extLst>
          </p:cNvPr>
          <p:cNvSpPr txBox="1">
            <a:spLocks/>
          </p:cNvSpPr>
          <p:nvPr/>
        </p:nvSpPr>
        <p:spPr>
          <a:xfrm>
            <a:off x="1300263" y="2617862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54AA1C-D06E-A22F-CFDD-AC7DFBC66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823" y="1868807"/>
            <a:ext cx="2837914" cy="378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6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D0358E3-3999-4287-E300-C30E8A9F17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2239" r="12239"/>
          <a:stretch>
            <a:fillRect/>
          </a:stretch>
        </p:blipFill>
        <p:spPr>
          <a:xfrm>
            <a:off x="7495255" y="2260941"/>
            <a:ext cx="4554669" cy="452304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81BF03-62B4-0233-5B62-9AF914CA5159}"/>
              </a:ext>
            </a:extLst>
          </p:cNvPr>
          <p:cNvSpPr/>
          <p:nvPr/>
        </p:nvSpPr>
        <p:spPr>
          <a:xfrm>
            <a:off x="0" y="0"/>
            <a:ext cx="6701084" cy="31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7692-A0F7-761B-4BA5-74F04318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9934" y="2015502"/>
            <a:ext cx="5771527" cy="4027250"/>
          </a:xfrm>
        </p:spPr>
        <p:txBody>
          <a:bodyPr>
            <a:normAutofit/>
          </a:bodyPr>
          <a:lstStyle/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 IR KUR?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2024 m. lapkričio 28-29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(Klaipėda)</a:t>
            </a:r>
          </a:p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FORMA:</a:t>
            </a:r>
            <a:r>
              <a:rPr lang="lt-LT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kontaktinė ir nuotolinė</a:t>
            </a:r>
          </a:p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SKIRTA?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Karjeros specialistams </a:t>
            </a:r>
          </a:p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lt-LT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Kryptis Karjera: pasirinkimų jūra</a:t>
            </a:r>
            <a:endParaRPr lang="lt-L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PROGRAMOJE: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ekspertų pranešimai</a:t>
            </a:r>
            <a:r>
              <a:rPr lang="lt-LT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ateities profesijų, karjeros sprendimų priėmimo, dirbtinio intelekto vaidmens karjeros planavime temomis, interaktyvios diskusijos, praktinis darbas grupėse, išvykstamieji vizitai į Klaipėdos įmones  </a:t>
            </a:r>
          </a:p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 IEŠKOTI INFORMACIJOS? </a:t>
            </a:r>
            <a:r>
              <a:rPr lang="lt-LT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naujienų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https://mukis.lt/naujienos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ir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renginių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https://mukis.lt/renginiai-1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puslapiuose</a:t>
            </a:r>
          </a:p>
          <a:p>
            <a:endParaRPr lang="lt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26F39-AED2-FCB0-3B35-547B9577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4" y="699599"/>
            <a:ext cx="7658064" cy="762601"/>
          </a:xfrm>
        </p:spPr>
        <p:txBody>
          <a:bodyPr>
            <a:no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Metinė konferencija</a:t>
            </a:r>
            <a:endParaRPr lang="lt-LT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8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653" y="401845"/>
            <a:ext cx="10515600" cy="761252"/>
          </a:xfrm>
        </p:spPr>
        <p:txBody>
          <a:bodyPr>
            <a:no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Kvalifikacijos tobulinimas</a:t>
            </a:r>
            <a:br>
              <a:rPr lang="lt-LT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8F6650-DC10-6677-17DF-19F5351E071D}"/>
              </a:ext>
            </a:extLst>
          </p:cNvPr>
          <p:cNvSpPr txBox="1">
            <a:spLocks/>
          </p:cNvSpPr>
          <p:nvPr/>
        </p:nvSpPr>
        <p:spPr>
          <a:xfrm>
            <a:off x="7684851" y="2617862"/>
            <a:ext cx="4131012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105999-9C81-C81F-364C-E9291428F97C}"/>
              </a:ext>
            </a:extLst>
          </p:cNvPr>
          <p:cNvSpPr/>
          <p:nvPr/>
        </p:nvSpPr>
        <p:spPr>
          <a:xfrm>
            <a:off x="989241" y="4266925"/>
            <a:ext cx="6773431" cy="2189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>
              <a:spcBef>
                <a:spcPts val="600"/>
              </a:spcBef>
            </a:pPr>
            <a:endParaRPr lang="lt-L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Karjeros specialistės (-o) kvalifikacijos tobulinimo kursas (200 ak. val.):  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kern="1200" dirty="0">
                <a:solidFill>
                  <a:srgbClr val="1D1F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Mokymus, susirinkus reikiamam dalyvių skaičiui, LINEŠA planuojama organizuoti </a:t>
            </a:r>
            <a:r>
              <a:rPr lang="lt-LT" b="1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2025 m. pavasarį</a:t>
            </a:r>
            <a:r>
              <a:rPr lang="lt-LT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Aktuali informacija bus skelbiama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MUKIS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„Ilgalaikių programų“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puslapyje 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https://mukis.lt/karjeros-specialistams/kvalifikacijos-tobulinimas/ilgalaikes-kvalifikacijos-tobulinimo-programos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ir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asmeninėse paskyrose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lt-LT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t-L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uotolin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</a:t>
            </a:r>
            <a:r>
              <a:rPr lang="lt-L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lifikacijos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tobulinimo programos (10 x 40 ak. val.): </a:t>
            </a:r>
            <a:endParaRPr lang="lt-L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Skirtos savarankiškam mokymuisi ir prieinamos asmeninėse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paskyrose. </a:t>
            </a:r>
          </a:p>
          <a:p>
            <a:pPr>
              <a:spcBef>
                <a:spcPts val="600"/>
              </a:spcBef>
            </a:pPr>
            <a:endParaRPr lang="lt-L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Pažymos už naudojimąsi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informacine sistema: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Galima gauti pažymas už aktyvų platformos naudojimą ir darbą su mokiniais.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Dėl išsamesnės informacijos apie kvalifikacijos tobulinimą kreipkitės</a:t>
            </a:r>
            <a:r>
              <a:rPr lang="lt-LT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rasa.kra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auskiene@linesa.lt</a:t>
            </a:r>
            <a:endParaRPr lang="lt-LT" dirty="0">
              <a:solidFill>
                <a:schemeClr val="accent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6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F050E-6678-5011-D233-85F897804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854" y="1275892"/>
            <a:ext cx="3205905" cy="50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7108fe-728a-4403-99e0-ad7ff8c8cab3">
      <Terms xmlns="http://schemas.microsoft.com/office/infopath/2007/PartnerControls"/>
    </lcf76f155ced4ddcb4097134ff3c332f>
    <TaxCatchAll xmlns="1b0a61a9-c0d1-478f-a31a-4039f029bb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85CA9726FD94FA2F576F8F14BE75A" ma:contentTypeVersion="11" ma:contentTypeDescription="Create a new document." ma:contentTypeScope="" ma:versionID="9ac9c16efb86b54b39f5b803d4a84de4">
  <xsd:schema xmlns:xsd="http://www.w3.org/2001/XMLSchema" xmlns:xs="http://www.w3.org/2001/XMLSchema" xmlns:p="http://schemas.microsoft.com/office/2006/metadata/properties" xmlns:ns2="c87108fe-728a-4403-99e0-ad7ff8c8cab3" xmlns:ns3="1b0a61a9-c0d1-478f-a31a-4039f029bba4" targetNamespace="http://schemas.microsoft.com/office/2006/metadata/properties" ma:root="true" ma:fieldsID="12350e70efe9283a89a5510f3a46fcc7" ns2:_="" ns3:_="">
    <xsd:import namespace="c87108fe-728a-4403-99e0-ad7ff8c8cab3"/>
    <xsd:import namespace="1b0a61a9-c0d1-478f-a31a-4039f029bb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108fe-728a-4403-99e0-ad7ff8c8c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7744316-5294-4e85-944f-0c3a0c1f30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a61a9-c0d1-478f-a31a-4039f029bba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6c4d58d-d2ec-4c61-9f6b-7865431b2a3e}" ma:internalName="TaxCatchAll" ma:showField="CatchAllData" ma:web="1b0a61a9-c0d1-478f-a31a-4039f029b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AE1EB-8F9A-47EA-9161-06E44FD1A24C}">
  <ds:schemaRefs>
    <ds:schemaRef ds:uri="http://schemas.microsoft.com/office/2006/metadata/properties"/>
    <ds:schemaRef ds:uri="http://schemas.microsoft.com/office/infopath/2007/PartnerControls"/>
    <ds:schemaRef ds:uri="c87108fe-728a-4403-99e0-ad7ff8c8cab3"/>
    <ds:schemaRef ds:uri="1b0a61a9-c0d1-478f-a31a-4039f029bba4"/>
  </ds:schemaRefs>
</ds:datastoreItem>
</file>

<file path=customXml/itemProps2.xml><?xml version="1.0" encoding="utf-8"?>
<ds:datastoreItem xmlns:ds="http://schemas.openxmlformats.org/officeDocument/2006/customXml" ds:itemID="{9DF5F38C-FE8D-42A0-9F69-0CEBEE6043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CB8902-CF69-4BA2-863F-584F27937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108fe-728a-4403-99e0-ad7ff8c8cab3"/>
    <ds:schemaRef ds:uri="1b0a61a9-c0d1-478f-a31a-4039f029bb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1303</Words>
  <Application>Microsoft Office PowerPoint</Application>
  <PresentationFormat>Widescreen</PresentationFormat>
  <Paragraphs>314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 Lt</vt:lpstr>
      <vt:lpstr>Roboto Th</vt:lpstr>
      <vt:lpstr>Wingdings</vt:lpstr>
      <vt:lpstr>Office Theme</vt:lpstr>
      <vt:lpstr>PowerPoint Presentation</vt:lpstr>
      <vt:lpstr>Atmintinė karjeros specialistei (-ui)</vt:lpstr>
      <vt:lpstr>PowerPoint Presentation</vt:lpstr>
      <vt:lpstr>PowerPoint Presentation</vt:lpstr>
      <vt:lpstr> Mokymai regionuose</vt:lpstr>
      <vt:lpstr>Profesinio veiklinimo iniciatyvos šventė „Šok į tėvų klumpes 10!“ </vt:lpstr>
      <vt:lpstr>Profesinio veiklinimo iniciatyva. Kas toliau?</vt:lpstr>
      <vt:lpstr>Metinė konferencija</vt:lpstr>
      <vt:lpstr>Kvalifikacijos tobulinimas </vt:lpstr>
      <vt:lpstr>Stebėsena </vt:lpstr>
      <vt:lpstr>MUKIS naudotojo ABC</vt:lpstr>
      <vt:lpstr>MUKIS turinys Asmeninė paskyra   </vt:lpstr>
      <vt:lpstr>Tyrinėkite MUKĮ kartu su mokiniais</vt:lpstr>
      <vt:lpstr> Geroji darbo patirtis  </vt:lpstr>
      <vt:lpstr> Darbo pasiūlymai karjeros specialistams   </vt:lpstr>
      <vt:lpstr> Socialiniai tinklai  </vt:lpstr>
      <vt:lpstr>Bendraukime ir bendradarbiaukime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Kareivaitė</dc:creator>
  <cp:lastModifiedBy>Vitalija Paurienė</cp:lastModifiedBy>
  <cp:revision>226</cp:revision>
  <dcterms:created xsi:type="dcterms:W3CDTF">2023-10-22T13:15:41Z</dcterms:created>
  <dcterms:modified xsi:type="dcterms:W3CDTF">2024-09-13T10:02:06Z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0x01010006185CA9726FD94FA2F576F8F14BE75A</vt:lpwstr>
  </property>
</Properties>
</file>